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79" r:id="rId3"/>
    <p:sldId id="256" r:id="rId4"/>
    <p:sldId id="278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75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1314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47F05-4CB4-47BA-8BBE-8065FD367BB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778E8-B624-42F4-BDF3-FB30E9671C5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778E8-B624-42F4-BDF3-FB30E9671C5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E80F-F253-494F-9801-447384B9298F}" type="datetime1">
              <a:rPr lang="en-US" smtClean="0"/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DBEB-C315-42B9-9D7C-7389EE524F85}" type="slidenum">
              <a:rPr lang="en-US" smtClean="0"/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211F-0AF4-4059-8E80-B5EDB2C48CC2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DBEB-C315-42B9-9D7C-7389EE524F8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E223F-4DE1-47B3-94CA-C59D003EF8BE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DBEB-C315-42B9-9D7C-7389EE524F8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29484-D353-4408-A927-BC187F43CB77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DBEB-C315-42B9-9D7C-7389EE524F8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D6ED6-5A71-4DD2-BB80-A8AC43696323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DBEB-C315-42B9-9D7C-7389EE524F85}" type="slidenum">
              <a:rPr lang="en-US" smtClean="0"/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4BC85-D473-48F4-A630-7AD5B1A6D5EA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DBEB-C315-42B9-9D7C-7389EE524F8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8DC55-362E-49E8-B1E1-529E850A47CB}" type="datetime1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DBEB-C315-42B9-9D7C-7389EE524F8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DFABD-413D-48F5-B824-A3220A2A4DC4}" type="datetime1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DBEB-C315-42B9-9D7C-7389EE524F8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DB2CB-8490-4EE6-8AFA-F125070A8378}" type="datetime1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DBEB-C315-42B9-9D7C-7389EE524F8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91B7-FA46-4EDF-B1DE-2145441BB6C5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DBEB-C315-42B9-9D7C-7389EE524F8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53BBA-EA18-467F-ADFC-70D8B40BE120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64ADBEB-C315-42B9-9D7C-7389EE524F85}" type="slidenum">
              <a:rPr lang="en-US" smtClean="0"/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  <a:p>
            <a:pPr lvl="1" eaLnBrk="1" latinLnBrk="0" hangingPunct="1"/>
            <a:r>
              <a:rPr kumimoji="0" lang="en-US" smtClean="0"/>
              <a:t>Second level</a:t>
            </a:r>
            <a:endParaRPr kumimoji="0" lang="en-US" smtClean="0"/>
          </a:p>
          <a:p>
            <a:pPr lvl="2" eaLnBrk="1" latinLnBrk="0" hangingPunct="1"/>
            <a:r>
              <a:rPr kumimoji="0" lang="en-US" smtClean="0"/>
              <a:t>Third level</a:t>
            </a:r>
            <a:endParaRPr kumimoji="0" lang="en-US" smtClean="0"/>
          </a:p>
          <a:p>
            <a:pPr lvl="3" eaLnBrk="1" latinLnBrk="0" hangingPunct="1"/>
            <a:r>
              <a:rPr kumimoji="0" lang="en-US" smtClean="0"/>
              <a:t>Fourth level</a:t>
            </a:r>
            <a:endParaRPr kumimoji="0" lang="en-US" smtClean="0"/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2B9284D-35AA-4C6F-8703-6D18C5097E56}" type="datetime1">
              <a:rPr lang="en-US" smtClean="0"/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SKW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64ADBEB-C315-42B9-9D7C-7389EE524F85}" type="slidenum">
              <a:rPr lang="en-US" smtClean="0"/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 panose="05020102010507070707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701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 panose="05020102010507070707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701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185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185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55912"/>
            <a:ext cx="9144000" cy="4662447"/>
          </a:xfrm>
          <a:custGeom>
            <a:avLst/>
            <a:gdLst/>
            <a:ahLst/>
            <a:cxnLst/>
            <a:rect l="l" t="t" r="r" b="b"/>
            <a:pathLst>
              <a:path w="9144000" h="3496945">
                <a:moveTo>
                  <a:pt x="0" y="3496564"/>
                </a:moveTo>
                <a:lnTo>
                  <a:pt x="9144000" y="3496564"/>
                </a:lnTo>
                <a:lnTo>
                  <a:pt x="9144000" y="0"/>
                </a:lnTo>
                <a:lnTo>
                  <a:pt x="0" y="0"/>
                </a:lnTo>
                <a:lnTo>
                  <a:pt x="0" y="3496564"/>
                </a:lnTo>
                <a:close/>
              </a:path>
            </a:pathLst>
          </a:custGeom>
          <a:solidFill>
            <a:srgbClr val="114454"/>
          </a:solidFill>
        </p:spPr>
        <p:txBody>
          <a:bodyPr lIns="0" tIns="0" rIns="0" bIns="0"/>
          <a:lstStyle/>
          <a:p>
            <a:pPr>
              <a:defRPr/>
            </a:pPr>
          </a:p>
        </p:txBody>
      </p:sp>
      <p:sp>
        <p:nvSpPr>
          <p:cNvPr id="3" name="object 3"/>
          <p:cNvSpPr/>
          <p:nvPr/>
        </p:nvSpPr>
        <p:spPr>
          <a:xfrm>
            <a:off x="0" y="707042"/>
            <a:ext cx="9144000" cy="348870"/>
          </a:xfrm>
          <a:custGeom>
            <a:avLst/>
            <a:gdLst/>
            <a:ahLst/>
            <a:cxnLst/>
            <a:rect l="l" t="t" r="r" b="b"/>
            <a:pathLst>
              <a:path w="9144000" h="261620">
                <a:moveTo>
                  <a:pt x="0" y="261620"/>
                </a:moveTo>
                <a:lnTo>
                  <a:pt x="9144000" y="261620"/>
                </a:lnTo>
                <a:lnTo>
                  <a:pt x="9144000" y="0"/>
                </a:lnTo>
                <a:lnTo>
                  <a:pt x="0" y="0"/>
                </a:lnTo>
                <a:lnTo>
                  <a:pt x="0" y="261620"/>
                </a:lnTo>
                <a:close/>
              </a:path>
            </a:pathLst>
          </a:custGeom>
          <a:solidFill>
            <a:srgbClr val="114454"/>
          </a:solidFill>
        </p:spPr>
        <p:txBody>
          <a:bodyPr lIns="0" tIns="0" rIns="0" bIns="0"/>
          <a:lstStyle/>
          <a:p>
            <a:pPr>
              <a:defRPr/>
            </a:pPr>
          </a:p>
        </p:txBody>
      </p:sp>
      <p:sp>
        <p:nvSpPr>
          <p:cNvPr id="4" name="object 4"/>
          <p:cNvSpPr/>
          <p:nvPr/>
        </p:nvSpPr>
        <p:spPr>
          <a:xfrm>
            <a:off x="0" y="5718359"/>
            <a:ext cx="9144000" cy="274445"/>
          </a:xfrm>
          <a:custGeom>
            <a:avLst/>
            <a:gdLst/>
            <a:ahLst/>
            <a:cxnLst/>
            <a:rect l="l" t="t" r="r" b="b"/>
            <a:pathLst>
              <a:path w="9144000" h="205739">
                <a:moveTo>
                  <a:pt x="0" y="205739"/>
                </a:moveTo>
                <a:lnTo>
                  <a:pt x="9144000" y="205739"/>
                </a:lnTo>
                <a:lnTo>
                  <a:pt x="9144000" y="0"/>
                </a:lnTo>
                <a:lnTo>
                  <a:pt x="0" y="0"/>
                </a:lnTo>
                <a:lnTo>
                  <a:pt x="0" y="205739"/>
                </a:lnTo>
                <a:close/>
              </a:path>
            </a:pathLst>
          </a:custGeom>
          <a:solidFill>
            <a:srgbClr val="165751"/>
          </a:solidFill>
        </p:spPr>
        <p:txBody>
          <a:bodyPr lIns="0" tIns="0" rIns="0" bIns="0"/>
          <a:lstStyle/>
          <a:p>
            <a:pPr>
              <a:defRPr/>
            </a:p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707042"/>
          </a:xfrm>
          <a:custGeom>
            <a:avLst/>
            <a:gdLst/>
            <a:ahLst/>
            <a:cxnLst/>
            <a:rect l="l" t="t" r="r" b="b"/>
            <a:pathLst>
              <a:path w="9144000" h="530860">
                <a:moveTo>
                  <a:pt x="9144000" y="0"/>
                </a:moveTo>
                <a:lnTo>
                  <a:pt x="0" y="0"/>
                </a:lnTo>
                <a:lnTo>
                  <a:pt x="0" y="312280"/>
                </a:lnTo>
                <a:lnTo>
                  <a:pt x="0" y="530352"/>
                </a:lnTo>
                <a:lnTo>
                  <a:pt x="9144000" y="530352"/>
                </a:lnTo>
                <a:lnTo>
                  <a:pt x="9144000" y="312280"/>
                </a:lnTo>
                <a:lnTo>
                  <a:pt x="9144000" y="0"/>
                </a:lnTo>
                <a:close/>
              </a:path>
            </a:pathLst>
          </a:custGeom>
          <a:solidFill>
            <a:srgbClr val="18637B"/>
          </a:solidFill>
        </p:spPr>
        <p:txBody>
          <a:bodyPr lIns="0" tIns="0" rIns="0" bIns="0"/>
          <a:lstStyle/>
          <a:p>
            <a:pPr>
              <a:defRPr/>
            </a:pPr>
          </a:p>
        </p:txBody>
      </p:sp>
      <p:grpSp>
        <p:nvGrpSpPr>
          <p:cNvPr id="9222" name="object 6"/>
          <p:cNvGrpSpPr/>
          <p:nvPr/>
        </p:nvGrpSpPr>
        <p:grpSpPr bwMode="auto">
          <a:xfrm>
            <a:off x="0" y="5992804"/>
            <a:ext cx="9144000" cy="865196"/>
            <a:chOff x="0" y="4494276"/>
            <a:chExt cx="9144000" cy="649605"/>
          </a:xfrm>
        </p:grpSpPr>
        <p:sp>
          <p:nvSpPr>
            <p:cNvPr id="7" name="object 7"/>
            <p:cNvSpPr/>
            <p:nvPr/>
          </p:nvSpPr>
          <p:spPr>
            <a:xfrm>
              <a:off x="0" y="4494276"/>
              <a:ext cx="9144000" cy="89640"/>
            </a:xfrm>
            <a:custGeom>
              <a:avLst/>
              <a:gdLst/>
              <a:ahLst/>
              <a:cxnLst/>
              <a:rect l="l" t="t" r="r" b="b"/>
              <a:pathLst>
                <a:path w="9144000" h="90170">
                  <a:moveTo>
                    <a:pt x="0" y="89917"/>
                  </a:moveTo>
                  <a:lnTo>
                    <a:pt x="9144000" y="89917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9917"/>
                  </a:lnTo>
                  <a:close/>
                </a:path>
              </a:pathLst>
            </a:custGeom>
            <a:solidFill>
              <a:srgbClr val="3B8D61"/>
            </a:solidFill>
          </p:spPr>
          <p:txBody>
            <a:bodyPr lIns="0" tIns="0" rIns="0" bIns="0"/>
            <a:lstStyle/>
            <a:p>
              <a:pPr>
                <a:defRPr/>
              </a:pPr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4583916"/>
              <a:ext cx="9144000" cy="559965"/>
            </a:xfrm>
            <a:custGeom>
              <a:avLst/>
              <a:gdLst/>
              <a:ahLst/>
              <a:cxnLst/>
              <a:rect l="l" t="t" r="r" b="b"/>
              <a:pathLst>
                <a:path w="9144000" h="559435">
                  <a:moveTo>
                    <a:pt x="9144000" y="0"/>
                  </a:moveTo>
                  <a:lnTo>
                    <a:pt x="0" y="0"/>
                  </a:lnTo>
                  <a:lnTo>
                    <a:pt x="0" y="559306"/>
                  </a:lnTo>
                  <a:lnTo>
                    <a:pt x="9144000" y="55930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94BF6E"/>
            </a:solidFill>
          </p:spPr>
          <p:txBody>
            <a:bodyPr lIns="0" tIns="0" rIns="0" bIns="0"/>
            <a:lstStyle/>
            <a:p>
              <a:pPr>
                <a:defRPr/>
              </a:pPr>
            </a:p>
          </p:txBody>
        </p:sp>
      </p:grpSp>
      <p:sp>
        <p:nvSpPr>
          <p:cNvPr id="9" name="object 9"/>
          <p:cNvSpPr/>
          <p:nvPr/>
        </p:nvSpPr>
        <p:spPr>
          <a:xfrm>
            <a:off x="7619737" y="178312"/>
            <a:ext cx="1165334" cy="87760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</a:p>
        </p:txBody>
      </p:sp>
      <p:sp>
        <p:nvSpPr>
          <p:cNvPr id="10" name="object 10"/>
          <p:cNvSpPr txBox="1"/>
          <p:nvPr/>
        </p:nvSpPr>
        <p:spPr>
          <a:xfrm>
            <a:off x="7809479" y="1054361"/>
            <a:ext cx="992985" cy="199028"/>
          </a:xfrm>
          <a:prstGeom prst="rect">
            <a:avLst/>
          </a:prstGeom>
        </p:spPr>
        <p:txBody>
          <a:bodyPr lIns="0" tIns="14223" rIns="0" bIns="0">
            <a:spAutoFit/>
          </a:bodyPr>
          <a:lstStyle/>
          <a:p>
            <a:pPr marL="13970">
              <a:spcBef>
                <a:spcPts val="110"/>
              </a:spcBef>
              <a:defRPr/>
            </a:pPr>
            <a:r>
              <a:rPr sz="600" b="1" spc="-6" dirty="0">
                <a:solidFill>
                  <a:srgbClr val="FEFEFE"/>
                </a:solidFill>
                <a:latin typeface="Arial" panose="020B0604020202020204"/>
                <a:cs typeface="Arial" panose="020B0604020202020204"/>
              </a:rPr>
              <a:t>MAHATMA </a:t>
            </a:r>
            <a:r>
              <a:rPr sz="600" b="1" dirty="0">
                <a:solidFill>
                  <a:srgbClr val="FEFEFE"/>
                </a:solidFill>
                <a:latin typeface="Arial" panose="020B0604020202020204"/>
                <a:cs typeface="Arial" panose="020B0604020202020204"/>
              </a:rPr>
              <a:t>GANDHI</a:t>
            </a:r>
            <a:r>
              <a:rPr sz="600" b="1" spc="-84" dirty="0">
                <a:solidFill>
                  <a:srgbClr val="FEFEF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600" b="1" dirty="0">
                <a:solidFill>
                  <a:srgbClr val="FEFEFE"/>
                </a:solidFill>
                <a:latin typeface="Arial" panose="020B0604020202020204"/>
                <a:cs typeface="Arial" panose="020B0604020202020204"/>
              </a:rPr>
              <a:t>MISSION</a:t>
            </a:r>
            <a:endParaRPr sz="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Title 1"/>
          <p:cNvSpPr txBox="1"/>
          <p:nvPr/>
        </p:nvSpPr>
        <p:spPr>
          <a:xfrm>
            <a:off x="229273" y="364375"/>
            <a:ext cx="7771529" cy="3268520"/>
          </a:xfrm>
          <a:prstGeom prst="rect">
            <a:avLst/>
          </a:prstGeom>
        </p:spPr>
        <p:txBody>
          <a:bodyPr lIns="102407" tIns="51203" rIns="102407" bIns="51203">
            <a:norm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200000"/>
              </a:lnSpc>
            </a:pPr>
            <a:r>
              <a:rPr lang="en-US" sz="27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MGM Institute of Physiotherapy </a:t>
            </a:r>
            <a:br>
              <a:rPr lang="en-US" sz="27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Aurangabad</a:t>
            </a:r>
            <a:br>
              <a:rPr lang="en-US" sz="3100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</a:br>
            <a:endParaRPr lang="en-US" sz="3100">
              <a:effectLst>
                <a:outerShdw blurRad="38100" dist="38100" dir="2700000" algn="tl">
                  <a:srgbClr val="C0C0C0"/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12" name="Subtitle 2"/>
          <p:cNvSpPr txBox="1"/>
          <p:nvPr/>
        </p:nvSpPr>
        <p:spPr>
          <a:xfrm>
            <a:off x="610339" y="4267062"/>
            <a:ext cx="7771530" cy="4154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Didactic Lecture</a:t>
            </a:r>
            <a:endParaRPr lang="en-US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B) For neurological 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1) STRAIGHT LEG RAISE TEST( LESEGUE’S TEST)</a:t>
            </a:r>
            <a:endParaRPr lang="en-US" dirty="0" smtClean="0"/>
          </a:p>
          <a:p>
            <a:r>
              <a:rPr lang="en-US" dirty="0" smtClean="0"/>
              <a:t>Patient position – supine lying</a:t>
            </a:r>
            <a:endParaRPr lang="en-US" dirty="0" smtClean="0"/>
          </a:p>
          <a:p>
            <a:r>
              <a:rPr lang="en-US" dirty="0" smtClean="0"/>
              <a:t>Procedure –Examiner passively flexes the patient hip with knee extended</a:t>
            </a:r>
            <a:endParaRPr lang="en-US" dirty="0" smtClean="0"/>
          </a:p>
          <a:p>
            <a:r>
              <a:rPr lang="en-US" dirty="0" smtClean="0"/>
              <a:t>Positive test- pain occurring after 70 degree is usually indicative sacroiliac joint pain.</a:t>
            </a:r>
            <a:endParaRPr lang="en-US" dirty="0" smtClean="0"/>
          </a:p>
          <a:p>
            <a:r>
              <a:rPr lang="en-US" dirty="0" smtClean="0"/>
              <a:t>Passive bilateral straight leg raising test-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DBEB-C315-42B9-9D7C-7389EE524F85}" type="slidenum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IMG_20181230_190309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447800" y="31869"/>
            <a:ext cx="6477000" cy="6749931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DBEB-C315-42B9-9D7C-7389EE524F85}" type="slidenum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c) For sacroiliac joint 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1) FLAMINGO TEST-</a:t>
            </a:r>
            <a:endParaRPr lang="en-US" dirty="0" smtClean="0"/>
          </a:p>
          <a:p>
            <a:r>
              <a:rPr lang="en-US" dirty="0" smtClean="0"/>
              <a:t>Patient position- standing.</a:t>
            </a:r>
            <a:endParaRPr lang="en-US" dirty="0" smtClean="0"/>
          </a:p>
          <a:p>
            <a:r>
              <a:rPr lang="en-US" dirty="0" smtClean="0"/>
              <a:t>Procedure – patient is asked to stand on one leg.</a:t>
            </a:r>
            <a:endParaRPr lang="en-US" dirty="0" smtClean="0"/>
          </a:p>
          <a:p>
            <a:r>
              <a:rPr lang="en-US" dirty="0" smtClean="0"/>
              <a:t>Positive test- pain in </a:t>
            </a:r>
            <a:r>
              <a:rPr lang="en-US" dirty="0" err="1" smtClean="0"/>
              <a:t>symphysis</a:t>
            </a:r>
            <a:r>
              <a:rPr lang="en-US" dirty="0" smtClean="0"/>
              <a:t> pubis or sacroiliac joint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DBEB-C315-42B9-9D7C-7389EE524F85}" type="slidenum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IMG_20181230_190242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81000" y="76200"/>
            <a:ext cx="7238999" cy="6438626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DBEB-C315-42B9-9D7C-7389EE524F85}" type="slidenum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2) GAENSLEN’S TEST-</a:t>
            </a:r>
            <a:endParaRPr lang="en-US" dirty="0" smtClean="0"/>
          </a:p>
          <a:p>
            <a:r>
              <a:rPr lang="en-US" dirty="0" smtClean="0"/>
              <a:t>Patient position- patient lie on the side with upper leg </a:t>
            </a:r>
            <a:r>
              <a:rPr lang="en-US" dirty="0" err="1" smtClean="0"/>
              <a:t>hyperextended</a:t>
            </a:r>
            <a:r>
              <a:rPr lang="en-US" dirty="0" smtClean="0"/>
              <a:t> at hip.</a:t>
            </a:r>
            <a:endParaRPr lang="en-US" dirty="0" smtClean="0"/>
          </a:p>
          <a:p>
            <a:r>
              <a:rPr lang="en-US" dirty="0" smtClean="0"/>
              <a:t>Procedure- patient hold the lower leg flexed against the chest. Examiner stabilize the pelvic while extending the hip of uppermost leg </a:t>
            </a:r>
            <a:endParaRPr lang="en-US" dirty="0" smtClean="0"/>
          </a:p>
          <a:p>
            <a:r>
              <a:rPr lang="en-US" dirty="0" smtClean="0"/>
              <a:t>Pain indicate positive test.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DBEB-C315-42B9-9D7C-7389EE524F85}" type="slidenum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IMG_20181230_190226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24000" y="214376"/>
            <a:ext cx="7162800" cy="6429248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DBEB-C315-42B9-9D7C-7389EE524F85}" type="slidenum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IMG_20181230_190206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57200" y="152400"/>
            <a:ext cx="8338319" cy="6422131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DBEB-C315-42B9-9D7C-7389EE524F85}" type="slidenum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3) GILLET’S TEST-</a:t>
            </a:r>
            <a:endParaRPr lang="en-US" dirty="0" smtClean="0"/>
          </a:p>
          <a:p>
            <a:r>
              <a:rPr lang="en-US" dirty="0" err="1" smtClean="0"/>
              <a:t>Ipsilateral</a:t>
            </a:r>
            <a:r>
              <a:rPr lang="en-US" dirty="0" smtClean="0"/>
              <a:t> posterior rotation test</a:t>
            </a:r>
            <a:endParaRPr lang="en-US" dirty="0" smtClean="0"/>
          </a:p>
          <a:p>
            <a:r>
              <a:rPr lang="en-US" dirty="0" smtClean="0"/>
              <a:t>Patient position- standing.</a:t>
            </a:r>
            <a:endParaRPr lang="en-US" dirty="0" smtClean="0"/>
          </a:p>
          <a:p>
            <a:r>
              <a:rPr lang="en-US" dirty="0" smtClean="0"/>
              <a:t>Procedure- the sitting examiner palpate the PSIS with one thumb and other thumb parallel with the other thumb on the sacrum.</a:t>
            </a:r>
            <a:endParaRPr lang="en-US" dirty="0" smtClean="0"/>
          </a:p>
          <a:p>
            <a:r>
              <a:rPr lang="en-US" dirty="0" smtClean="0"/>
              <a:t>Patient is then asked to stand on one leg while pulling the opposite knee up toward the chest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DBEB-C315-42B9-9D7C-7389EE524F85}" type="slidenum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Positive test- If the SI joint on the side on which the knee flexed move minimally or up, the joint is said to be </a:t>
            </a:r>
            <a:r>
              <a:rPr lang="en-US" dirty="0" err="1" smtClean="0"/>
              <a:t>hypomobile</a:t>
            </a:r>
            <a:r>
              <a:rPr lang="en-US" dirty="0" smtClean="0"/>
              <a:t>, or ‘blocked’.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DBEB-C315-42B9-9D7C-7389EE524F85}" type="slidenum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IMG_20181230_190256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90600" y="76200"/>
            <a:ext cx="6934200" cy="6714541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DBEB-C315-42B9-9D7C-7389EE524F85}" type="slidenum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SACROILIAC JOINT TESTS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4525" y="4191196"/>
            <a:ext cx="7854696" cy="1752600"/>
          </a:xfrm>
        </p:spPr>
        <p:txBody>
          <a:bodyPr>
            <a:normAutofit lnSpcReduction="20000"/>
          </a:bodyPr>
          <a:lstStyle/>
          <a:p>
            <a:pPr algn="ctr" defTabSz="925830" eaLnBrk="1" hangingPunct="1">
              <a:buSzPct val="65000"/>
            </a:pPr>
            <a:r>
              <a:rPr lang="en-US" dirty="0">
                <a:cs typeface="+mn-lt"/>
                <a:sym typeface="+mn-ea"/>
              </a:rPr>
              <a:t>Dr. surendra Wani </a:t>
            </a:r>
            <a:endParaRPr lang="en-US" dirty="0">
              <a:ea typeface="+mn-ea"/>
              <a:cs typeface="+mn-lt"/>
            </a:endParaRPr>
          </a:p>
          <a:p>
            <a:pPr algn="ctr" defTabSz="925830" eaLnBrk="1" hangingPunct="1">
              <a:buSzPct val="65000"/>
            </a:pPr>
            <a:r>
              <a:rPr lang="en-US" dirty="0">
                <a:cs typeface="+mn-lt"/>
                <a:sym typeface="+mn-ea"/>
              </a:rPr>
              <a:t>Dept. Of Musculoskeletal Physiotherapy</a:t>
            </a:r>
            <a:endParaRPr lang="en-US" dirty="0">
              <a:ea typeface="+mn-ea"/>
              <a:cs typeface="+mn-lt"/>
            </a:endParaRPr>
          </a:p>
          <a:p>
            <a:pPr algn="ctr" defTabSz="925830" eaLnBrk="1" hangingPunct="1">
              <a:buSzPct val="65000"/>
            </a:pPr>
            <a:r>
              <a:rPr lang="en-US" dirty="0">
                <a:cs typeface="+mn-lt"/>
                <a:sym typeface="+mn-ea"/>
              </a:rPr>
              <a:t>MGM Institute Of Physiotherapy</a:t>
            </a:r>
            <a:endParaRPr lang="en-US" dirty="0">
              <a:ea typeface="+mn-ea"/>
              <a:cs typeface="+mn-lt"/>
            </a:endParaRPr>
          </a:p>
          <a:p>
            <a:pPr algn="ctr" defTabSz="925830" eaLnBrk="1" hangingPunct="1">
              <a:buSzPct val="65000"/>
            </a:pPr>
            <a:r>
              <a:rPr lang="en-US" dirty="0">
                <a:cs typeface="+mn-lt"/>
                <a:sym typeface="+mn-ea"/>
              </a:rPr>
              <a:t>Chh. Sambhajinagar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DBEB-C315-42B9-9D7C-7389EE524F85}" type="slidenum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D) For muscle dysfunction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1) PATRICK TEST-</a:t>
            </a:r>
            <a:endParaRPr lang="en-US" dirty="0" smtClean="0"/>
          </a:p>
          <a:p>
            <a:r>
              <a:rPr lang="en-US" dirty="0" smtClean="0"/>
              <a:t>Patient position – supine lying</a:t>
            </a:r>
            <a:endParaRPr lang="en-US" dirty="0" smtClean="0"/>
          </a:p>
          <a:p>
            <a:r>
              <a:rPr lang="en-US" dirty="0" smtClean="0"/>
              <a:t>Positive test- the test leg knee remaining above the opposite straight leg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DBEB-C315-42B9-9D7C-7389EE524F85}" type="slidenum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IMG_20181230_191946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371600" y="76200"/>
            <a:ext cx="6324600" cy="6592566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DBEB-C315-42B9-9D7C-7389EE524F85}" type="slidenum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2) </a:t>
            </a:r>
            <a:r>
              <a:rPr lang="en-US" dirty="0" err="1" smtClean="0"/>
              <a:t>Trendelenburg</a:t>
            </a:r>
            <a:r>
              <a:rPr lang="en-US" dirty="0" smtClean="0"/>
              <a:t> sign</a:t>
            </a:r>
            <a:endParaRPr lang="en-US" dirty="0"/>
          </a:p>
        </p:txBody>
      </p:sp>
      <p:pic>
        <p:nvPicPr>
          <p:cNvPr id="9218" name="Picture 2" descr="H:\IMG_20181230_191936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219200" y="1447800"/>
            <a:ext cx="6019800" cy="52578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DBEB-C315-42B9-9D7C-7389EE524F85}" type="slidenum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&amp;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Faber’s </a:t>
            </a:r>
            <a:r>
              <a:rPr lang="en-US" dirty="0" err="1" smtClean="0"/>
              <a:t>Patricks</a:t>
            </a:r>
            <a:r>
              <a:rPr lang="en-US" smtClean="0"/>
              <a:t> test</a:t>
            </a:r>
            <a:endParaRPr lang="en-US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DBEB-C315-42B9-9D7C-7389EE524F85}" type="slidenum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understand and demonstrate the procedure </a:t>
            </a:r>
            <a:r>
              <a:rPr lang="en-US" smtClean="0"/>
              <a:t>for performing Sacroilliac</a:t>
            </a:r>
            <a:r>
              <a:rPr lang="en-US" dirty="0" smtClean="0"/>
              <a:t> joint special tests.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DBEB-C315-42B9-9D7C-7389EE524F85}" type="slidenum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FOR SACROILIAC JOINT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1) Approximation test ( compression provocation test)</a:t>
            </a:r>
            <a:endParaRPr lang="en-US" dirty="0" smtClean="0"/>
          </a:p>
          <a:p>
            <a:r>
              <a:rPr lang="en-US" dirty="0" smtClean="0"/>
              <a:t>2) Gapping test</a:t>
            </a:r>
            <a:endParaRPr lang="en-US" dirty="0" smtClean="0"/>
          </a:p>
          <a:p>
            <a:r>
              <a:rPr lang="en-US" dirty="0" smtClean="0"/>
              <a:t>* For neurological involvement-</a:t>
            </a:r>
            <a:endParaRPr lang="en-US" dirty="0" smtClean="0"/>
          </a:p>
          <a:p>
            <a:r>
              <a:rPr lang="en-US" dirty="0" smtClean="0"/>
              <a:t>1) Straight leg raise </a:t>
            </a:r>
            <a:endParaRPr lang="en-US" dirty="0" smtClean="0"/>
          </a:p>
          <a:p>
            <a:r>
              <a:rPr lang="en-US" dirty="0" smtClean="0"/>
              <a:t>* For sacroiliac joint involvement</a:t>
            </a:r>
            <a:endParaRPr lang="en-US" dirty="0" smtClean="0"/>
          </a:p>
          <a:p>
            <a:r>
              <a:rPr lang="en-US" dirty="0" smtClean="0"/>
              <a:t>1) Flamingo test</a:t>
            </a:r>
            <a:endParaRPr lang="en-US" dirty="0" smtClean="0"/>
          </a:p>
          <a:p>
            <a:r>
              <a:rPr lang="en-US" dirty="0" smtClean="0"/>
              <a:t>2) </a:t>
            </a:r>
            <a:r>
              <a:rPr lang="en-US" dirty="0" err="1" smtClean="0"/>
              <a:t>Gaenslen’s</a:t>
            </a:r>
            <a:r>
              <a:rPr lang="en-US" dirty="0" smtClean="0"/>
              <a:t> test</a:t>
            </a:r>
            <a:endParaRPr lang="en-US" dirty="0" smtClean="0"/>
          </a:p>
          <a:p>
            <a:r>
              <a:rPr lang="en-US" dirty="0" smtClean="0"/>
              <a:t>3) </a:t>
            </a:r>
            <a:r>
              <a:rPr lang="en-US" dirty="0" err="1" smtClean="0"/>
              <a:t>Gillet’s</a:t>
            </a:r>
            <a:r>
              <a:rPr lang="en-US" dirty="0" smtClean="0"/>
              <a:t> test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DBEB-C315-42B9-9D7C-7389EE524F85}" type="slidenum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* For muscle dysfunction –</a:t>
            </a:r>
            <a:endParaRPr lang="en-US" dirty="0" smtClean="0"/>
          </a:p>
          <a:p>
            <a:r>
              <a:rPr lang="en-US" dirty="0" smtClean="0"/>
              <a:t>1) </a:t>
            </a:r>
            <a:r>
              <a:rPr lang="en-US" dirty="0" err="1" smtClean="0"/>
              <a:t>patrick</a:t>
            </a:r>
            <a:r>
              <a:rPr lang="en-US" dirty="0" smtClean="0"/>
              <a:t> test</a:t>
            </a:r>
            <a:endParaRPr lang="en-US" dirty="0" smtClean="0"/>
          </a:p>
          <a:p>
            <a:r>
              <a:rPr lang="en-US" dirty="0" smtClean="0"/>
              <a:t>2) </a:t>
            </a:r>
            <a:r>
              <a:rPr lang="en-US" dirty="0" err="1" smtClean="0"/>
              <a:t>Trendelenburg</a:t>
            </a:r>
            <a:r>
              <a:rPr lang="en-US" dirty="0" smtClean="0"/>
              <a:t>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DBEB-C315-42B9-9D7C-7389EE524F85}" type="slidenum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1) APPROXIMATION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Patient position- side lying </a:t>
            </a:r>
            <a:endParaRPr lang="en-US" dirty="0" smtClean="0"/>
          </a:p>
          <a:p>
            <a:r>
              <a:rPr lang="en-US" dirty="0" smtClean="0"/>
              <a:t>Procedure – examiner hand place over upper part of iliac crest, passing toward floor.</a:t>
            </a:r>
            <a:endParaRPr lang="en-US" dirty="0" smtClean="0"/>
          </a:p>
          <a:p>
            <a:r>
              <a:rPr lang="en-US" dirty="0" smtClean="0"/>
              <a:t>The movement cause forward pressure on the sacrum.</a:t>
            </a:r>
            <a:endParaRPr lang="en-US" dirty="0" smtClean="0"/>
          </a:p>
          <a:p>
            <a:r>
              <a:rPr lang="en-US" dirty="0" smtClean="0"/>
              <a:t>Positive test- Increase feeling of pressure in the SI Joint</a:t>
            </a:r>
            <a:endParaRPr lang="en-US" dirty="0" smtClean="0"/>
          </a:p>
          <a:p>
            <a:r>
              <a:rPr lang="en-US" dirty="0" smtClean="0"/>
              <a:t>Indicate sacroiliac lesion/ sprain of post sacroiliac ligament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DBEB-C315-42B9-9D7C-7389EE524F85}" type="slidenum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IMG_20181230_190320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09600" y="76200"/>
            <a:ext cx="8110384" cy="6669999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DBEB-C315-42B9-9D7C-7389EE524F85}" type="slidenum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2)GAPPING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 position- supine lying </a:t>
            </a:r>
            <a:endParaRPr lang="en-US" dirty="0" smtClean="0"/>
          </a:p>
          <a:p>
            <a:r>
              <a:rPr lang="en-US" dirty="0" smtClean="0"/>
              <a:t>Procedure – Examiner applies crossed-arm pressure to the ASIS.</a:t>
            </a:r>
            <a:endParaRPr lang="en-US" dirty="0" smtClean="0"/>
          </a:p>
          <a:p>
            <a:r>
              <a:rPr lang="en-US" dirty="0" smtClean="0"/>
              <a:t>The examiner pushes down and out with arm.</a:t>
            </a:r>
            <a:endParaRPr lang="en-US" dirty="0" smtClean="0"/>
          </a:p>
          <a:p>
            <a:r>
              <a:rPr lang="en-US" dirty="0" smtClean="0"/>
              <a:t>Positive test – unilateral </a:t>
            </a:r>
            <a:r>
              <a:rPr lang="en-US" dirty="0" err="1" smtClean="0"/>
              <a:t>gluteal</a:t>
            </a:r>
            <a:r>
              <a:rPr lang="en-US" dirty="0" smtClean="0"/>
              <a:t>  or post leg pain is produced</a:t>
            </a:r>
            <a:endParaRPr lang="en-US" dirty="0" smtClean="0"/>
          </a:p>
          <a:p>
            <a:r>
              <a:rPr lang="en-US" dirty="0" smtClean="0"/>
              <a:t>Indicating sprain of anterior sacroiliac ligament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DBEB-C315-42B9-9D7C-7389EE524F85}" type="slidenum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:\IMG_20181230_190336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76683" y="1295400"/>
            <a:ext cx="8738717" cy="54864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DBEB-C315-42B9-9D7C-7389EE524F85}" type="slidenum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2655</Words>
  <Application>WPS Presentation</Application>
  <PresentationFormat>On-screen Show (4:3)</PresentationFormat>
  <Paragraphs>179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6" baseType="lpstr">
      <vt:lpstr>Arial</vt:lpstr>
      <vt:lpstr>SimSun</vt:lpstr>
      <vt:lpstr>Wingdings</vt:lpstr>
      <vt:lpstr>Wingdings 2</vt:lpstr>
      <vt:lpstr>Arial</vt:lpstr>
      <vt:lpstr>Times New Roman</vt:lpstr>
      <vt:lpstr>Garamond</vt:lpstr>
      <vt:lpstr>Algerian</vt:lpstr>
      <vt:lpstr>Constantia</vt:lpstr>
      <vt:lpstr>Microsoft YaHei</vt:lpstr>
      <vt:lpstr>Arial Unicode MS</vt:lpstr>
      <vt:lpstr>Calibri</vt:lpstr>
      <vt:lpstr>Flow</vt:lpstr>
      <vt:lpstr>PowerPoint 演示文稿</vt:lpstr>
      <vt:lpstr>SACROILIAC JOINT TESTS</vt:lpstr>
      <vt:lpstr>Objectives</vt:lpstr>
      <vt:lpstr>TEST FOR SACROILIAC JOINT</vt:lpstr>
      <vt:lpstr>PowerPoint 演示文稿</vt:lpstr>
      <vt:lpstr>1) APPROXIMATION TEST</vt:lpstr>
      <vt:lpstr>PowerPoint 演示文稿</vt:lpstr>
      <vt:lpstr>2)GAPPING TEST</vt:lpstr>
      <vt:lpstr>PowerPoint 演示文稿</vt:lpstr>
      <vt:lpstr>B) For neurological involvement</vt:lpstr>
      <vt:lpstr>PowerPoint 演示文稿</vt:lpstr>
      <vt:lpstr>c) For sacroiliac joint involvement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D) For muscle dysfunction</vt:lpstr>
      <vt:lpstr>PowerPoint 演示文稿</vt:lpstr>
      <vt:lpstr>2) Trendelenburg sign</vt:lpstr>
      <vt:lpstr>Summary &amp;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SACROILIAC JOINT TESTS</dc:title>
  <dc:creator>Abc</dc:creator>
  <cp:lastModifiedBy>HP</cp:lastModifiedBy>
  <cp:revision>24</cp:revision>
  <dcterms:created xsi:type="dcterms:W3CDTF">2018-12-20T13:36:00Z</dcterms:created>
  <dcterms:modified xsi:type="dcterms:W3CDTF">2024-06-20T04:40:02Z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56805998E07E4AEC96EBED127D36054C_12</vt:lpwstr>
  </property>
  <property fmtid="{D5CDD505-2E9C-101B-9397-08002B2CF9AE}" pid="3" name="KSOProductBuildVer">
    <vt:lpwstr>1033-12.2.0.17119</vt:lpwstr>
  </property>
</Properties>
</file>